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2" r:id="rId10"/>
    <p:sldId id="273" r:id="rId11"/>
    <p:sldId id="274" r:id="rId12"/>
  </p:sldIdLst>
  <p:sldSz cx="6858000" cy="9144000" type="letter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85" autoAdjust="0"/>
  </p:normalViewPr>
  <p:slideViewPr>
    <p:cSldViewPr snapToGrid="0" snapToObjects="1">
      <p:cViewPr>
        <p:scale>
          <a:sx n="50" d="100"/>
          <a:sy n="50" d="100"/>
        </p:scale>
        <p:origin x="-2502" y="-8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Incidentes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*Hospital General Juan María de Salvatierra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66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Prevalentes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*Hospital General Juan María de Salvatierra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</c:ser>
        <c:axId val="56866688"/>
        <c:axId val="56868224"/>
      </c:barChart>
      <c:catAx>
        <c:axId val="56866688"/>
        <c:scaling>
          <c:orientation val="minMax"/>
        </c:scaling>
        <c:axPos val="b"/>
        <c:tickLblPos val="nextTo"/>
        <c:crossAx val="56868224"/>
        <c:crosses val="autoZero"/>
        <c:auto val="1"/>
        <c:lblAlgn val="ctr"/>
        <c:lblOffset val="100"/>
      </c:catAx>
      <c:valAx>
        <c:axId val="56868224"/>
        <c:scaling>
          <c:orientation val="minMax"/>
        </c:scaling>
        <c:axPos val="l"/>
        <c:majorGridlines/>
        <c:numFmt formatCode="General" sourceLinked="1"/>
        <c:tickLblPos val="nextTo"/>
        <c:crossAx val="5686668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es-MX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Numero de casos</c:v>
                </c:pt>
              </c:strCache>
            </c:strRef>
          </c:tx>
          <c:dLbls>
            <c:showVal val="1"/>
          </c:dLbls>
          <c:cat>
            <c:strRef>
              <c:f>Hoja1!$A$2:$A$7</c:f>
              <c:strCache>
                <c:ptCount val="6"/>
                <c:pt idx="0">
                  <c:v>Visual</c:v>
                </c:pt>
                <c:pt idx="1">
                  <c:v>Sin discapacidad</c:v>
                </c:pt>
                <c:pt idx="2">
                  <c:v>Motora</c:v>
                </c:pt>
                <c:pt idx="3">
                  <c:v>Discapacidades multiples</c:v>
                </c:pt>
                <c:pt idx="4">
                  <c:v>Autocuidado</c:v>
                </c:pt>
                <c:pt idx="5">
                  <c:v>Auditiva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11</c:v>
                </c:pt>
                <c:pt idx="1">
                  <c:v>62</c:v>
                </c:pt>
                <c:pt idx="2">
                  <c:v>9</c:v>
                </c:pt>
                <c:pt idx="3">
                  <c:v>7</c:v>
                </c:pt>
                <c:pt idx="4">
                  <c:v>5</c:v>
                </c:pt>
                <c:pt idx="5">
                  <c:v>4</c:v>
                </c:pt>
              </c:numCache>
            </c:numRef>
          </c:val>
        </c:ser>
        <c:axId val="80046720"/>
        <c:axId val="80048512"/>
      </c:barChart>
      <c:catAx>
        <c:axId val="80046720"/>
        <c:scaling>
          <c:orientation val="minMax"/>
        </c:scaling>
        <c:axPos val="l"/>
        <c:majorTickMark val="none"/>
        <c:tickLblPos val="nextTo"/>
        <c:crossAx val="80048512"/>
        <c:crosses val="autoZero"/>
        <c:auto val="1"/>
        <c:lblAlgn val="ctr"/>
        <c:lblOffset val="100"/>
      </c:catAx>
      <c:valAx>
        <c:axId val="80048512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crossAx val="80046720"/>
        <c:crosses val="autoZero"/>
        <c:crossBetween val="between"/>
      </c:valAx>
    </c:plotArea>
    <c:legend>
      <c:legendPos val="b"/>
    </c:legend>
    <c:plotVisOnly val="1"/>
    <c:dispBlanksAs val="gap"/>
  </c:chart>
  <c:txPr>
    <a:bodyPr/>
    <a:lstStyle/>
    <a:p>
      <a:pPr>
        <a:defRPr sz="1800"/>
      </a:pPr>
      <a:endParaRPr lang="es-MX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Masculino</c:v>
                </c:pt>
              </c:strCache>
            </c:strRef>
          </c:tx>
          <c:dLbls>
            <c:showVal val="1"/>
          </c:dLbls>
          <c:cat>
            <c:strRef>
              <c:f>Hoja1!$A$2:$A$8</c:f>
              <c:strCache>
                <c:ptCount val="7"/>
                <c:pt idx="0">
                  <c:v>65 Y &gt;</c:v>
                </c:pt>
                <c:pt idx="1">
                  <c:v>60 - 64</c:v>
                </c:pt>
                <c:pt idx="2">
                  <c:v>50 - 59</c:v>
                </c:pt>
                <c:pt idx="3">
                  <c:v>45 - 49</c:v>
                </c:pt>
                <c:pt idx="4">
                  <c:v>25 - 44</c:v>
                </c:pt>
                <c:pt idx="5">
                  <c:v> 20 - 24</c:v>
                </c:pt>
                <c:pt idx="6">
                  <c:v>Menores de 20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19</c:v>
                </c:pt>
                <c:pt idx="1">
                  <c:v>10</c:v>
                </c:pt>
                <c:pt idx="2">
                  <c:v>16</c:v>
                </c:pt>
                <c:pt idx="3">
                  <c:v>5</c:v>
                </c:pt>
                <c:pt idx="4">
                  <c:v>6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Femenino</c:v>
                </c:pt>
              </c:strCache>
            </c:strRef>
          </c:tx>
          <c:dLbls>
            <c:showVal val="1"/>
          </c:dLbls>
          <c:cat>
            <c:strRef>
              <c:f>Hoja1!$A$2:$A$8</c:f>
              <c:strCache>
                <c:ptCount val="7"/>
                <c:pt idx="0">
                  <c:v>65 Y &gt;</c:v>
                </c:pt>
                <c:pt idx="1">
                  <c:v>60 - 64</c:v>
                </c:pt>
                <c:pt idx="2">
                  <c:v>50 - 59</c:v>
                </c:pt>
                <c:pt idx="3">
                  <c:v>45 - 49</c:v>
                </c:pt>
                <c:pt idx="4">
                  <c:v>25 - 44</c:v>
                </c:pt>
                <c:pt idx="5">
                  <c:v> 20 - 24</c:v>
                </c:pt>
                <c:pt idx="6">
                  <c:v>Menores de 20</c:v>
                </c:pt>
              </c:strCache>
            </c:strRef>
          </c:cat>
          <c:val>
            <c:numRef>
              <c:f>Hoja1!$C$2:$C$8</c:f>
              <c:numCache>
                <c:formatCode>General</c:formatCode>
                <c:ptCount val="7"/>
                <c:pt idx="0">
                  <c:v>14</c:v>
                </c:pt>
                <c:pt idx="1">
                  <c:v>4</c:v>
                </c:pt>
                <c:pt idx="2">
                  <c:v>14</c:v>
                </c:pt>
                <c:pt idx="3">
                  <c:v>6</c:v>
                </c:pt>
                <c:pt idx="4">
                  <c:v>4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axId val="55298304"/>
        <c:axId val="64552960"/>
      </c:barChart>
      <c:catAx>
        <c:axId val="55298304"/>
        <c:scaling>
          <c:orientation val="minMax"/>
        </c:scaling>
        <c:axPos val="l"/>
        <c:majorTickMark val="none"/>
        <c:tickLblPos val="nextTo"/>
        <c:crossAx val="64552960"/>
        <c:crosses val="autoZero"/>
        <c:auto val="1"/>
        <c:lblAlgn val="ctr"/>
        <c:lblOffset val="100"/>
      </c:catAx>
      <c:valAx>
        <c:axId val="64552960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crossAx val="55298304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es-MX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Numero de casos</c:v>
                </c:pt>
              </c:strCache>
            </c:strRef>
          </c:tx>
          <c:dLbls>
            <c:showVal val="1"/>
          </c:dLbls>
          <c:cat>
            <c:strRef>
              <c:f>Hoja1!$A$2:$A$8</c:f>
              <c:strCache>
                <c:ptCount val="7"/>
                <c:pt idx="0">
                  <c:v>Biguanidas insulinas </c:v>
                </c:pt>
                <c:pt idx="1">
                  <c:v>Combinado oral e insulina </c:v>
                </c:pt>
                <c:pt idx="2">
                  <c:v>Sin tratamiento </c:v>
                </c:pt>
                <c:pt idx="3">
                  <c:v>Sulfonilureas </c:v>
                </c:pt>
                <c:pt idx="4">
                  <c:v>Biguanidas </c:v>
                </c:pt>
                <c:pt idx="5">
                  <c:v>Combinado oral </c:v>
                </c:pt>
                <c:pt idx="6">
                  <c:v>Insulinas 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11</c:v>
                </c:pt>
                <c:pt idx="1">
                  <c:v>1</c:v>
                </c:pt>
                <c:pt idx="2">
                  <c:v>7</c:v>
                </c:pt>
                <c:pt idx="3">
                  <c:v>15</c:v>
                </c:pt>
                <c:pt idx="4">
                  <c:v>27</c:v>
                </c:pt>
                <c:pt idx="5">
                  <c:v>7</c:v>
                </c:pt>
                <c:pt idx="6">
                  <c:v>27</c:v>
                </c:pt>
              </c:numCache>
            </c:numRef>
          </c:val>
        </c:ser>
        <c:axId val="64598016"/>
        <c:axId val="64599552"/>
      </c:barChart>
      <c:catAx>
        <c:axId val="64598016"/>
        <c:scaling>
          <c:orientation val="minMax"/>
        </c:scaling>
        <c:axPos val="l"/>
        <c:majorTickMark val="none"/>
        <c:tickLblPos val="nextTo"/>
        <c:crossAx val="64599552"/>
        <c:crosses val="autoZero"/>
        <c:auto val="1"/>
        <c:lblAlgn val="ctr"/>
        <c:lblOffset val="100"/>
      </c:catAx>
      <c:valAx>
        <c:axId val="64599552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crossAx val="6459801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es-MX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Numero de casos</c:v>
                </c:pt>
              </c:strCache>
            </c:strRef>
          </c:tx>
          <c:dLbls>
            <c:showVal val="1"/>
          </c:dLbls>
          <c:cat>
            <c:strRef>
              <c:f>Hoja1!$A$2:$A$8</c:f>
              <c:strCache>
                <c:ptCount val="7"/>
                <c:pt idx="0">
                  <c:v>&gt; 301</c:v>
                </c:pt>
                <c:pt idx="1">
                  <c:v>251 - 300</c:v>
                </c:pt>
                <c:pt idx="2">
                  <c:v>201 - 250</c:v>
                </c:pt>
                <c:pt idx="3">
                  <c:v>151 - 200</c:v>
                </c:pt>
                <c:pt idx="4">
                  <c:v>101 - 150</c:v>
                </c:pt>
                <c:pt idx="5">
                  <c:v>51 - 100</c:v>
                </c:pt>
                <c:pt idx="6">
                  <c:v>0 - 50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20</c:v>
                </c:pt>
                <c:pt idx="1">
                  <c:v>5</c:v>
                </c:pt>
                <c:pt idx="2">
                  <c:v>13</c:v>
                </c:pt>
                <c:pt idx="3">
                  <c:v>22</c:v>
                </c:pt>
                <c:pt idx="4">
                  <c:v>22</c:v>
                </c:pt>
                <c:pt idx="5">
                  <c:v>14</c:v>
                </c:pt>
                <c:pt idx="6">
                  <c:v>2</c:v>
                </c:pt>
              </c:numCache>
            </c:numRef>
          </c:val>
        </c:ser>
        <c:axId val="65119744"/>
        <c:axId val="65121280"/>
      </c:barChart>
      <c:catAx>
        <c:axId val="65119744"/>
        <c:scaling>
          <c:orientation val="minMax"/>
        </c:scaling>
        <c:axPos val="l"/>
        <c:majorTickMark val="none"/>
        <c:tickLblPos val="nextTo"/>
        <c:crossAx val="65121280"/>
        <c:crosses val="autoZero"/>
        <c:auto val="1"/>
        <c:lblAlgn val="ctr"/>
        <c:lblOffset val="100"/>
      </c:catAx>
      <c:valAx>
        <c:axId val="65121280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crossAx val="65119744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es-MX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Numero de casos</c:v>
                </c:pt>
              </c:strCache>
            </c:strRef>
          </c:tx>
          <c:dLbls>
            <c:showVal val="1"/>
          </c:dLbls>
          <c:cat>
            <c:strRef>
              <c:f>Hoja1!$A$2:$A$9</c:f>
              <c:strCache>
                <c:ptCount val="8"/>
                <c:pt idx="0">
                  <c:v>Combinado oral e insulina   </c:v>
                </c:pt>
                <c:pt idx="1">
                  <c:v>Biguanidas     insulinas   </c:v>
                </c:pt>
                <c:pt idx="2">
                  <c:v>No farmacológico   </c:v>
                </c:pt>
                <c:pt idx="3">
                  <c:v>No especificado</c:v>
                </c:pt>
                <c:pt idx="4">
                  <c:v>Sulfonilureas   </c:v>
                </c:pt>
                <c:pt idx="5">
                  <c:v>Combinado oral   </c:v>
                </c:pt>
                <c:pt idx="6">
                  <c:v>Biguanidas   </c:v>
                </c:pt>
                <c:pt idx="7">
                  <c:v>Insulinas   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</c:v>
                </c:pt>
                <c:pt idx="1">
                  <c:v>4</c:v>
                </c:pt>
                <c:pt idx="2">
                  <c:v>15</c:v>
                </c:pt>
                <c:pt idx="3">
                  <c:v>8</c:v>
                </c:pt>
                <c:pt idx="4">
                  <c:v>4</c:v>
                </c:pt>
                <c:pt idx="5">
                  <c:v>7</c:v>
                </c:pt>
                <c:pt idx="6">
                  <c:v>13</c:v>
                </c:pt>
                <c:pt idx="7">
                  <c:v>44</c:v>
                </c:pt>
              </c:numCache>
            </c:numRef>
          </c:val>
        </c:ser>
        <c:axId val="65248256"/>
        <c:axId val="65258240"/>
      </c:barChart>
      <c:catAx>
        <c:axId val="65248256"/>
        <c:scaling>
          <c:orientation val="minMax"/>
        </c:scaling>
        <c:axPos val="l"/>
        <c:majorTickMark val="none"/>
        <c:tickLblPos val="nextTo"/>
        <c:crossAx val="65258240"/>
        <c:crosses val="autoZero"/>
        <c:auto val="1"/>
        <c:lblAlgn val="ctr"/>
        <c:lblOffset val="100"/>
      </c:catAx>
      <c:valAx>
        <c:axId val="65258240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crossAx val="6524825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es-MX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Numero de casos</c:v>
                </c:pt>
              </c:strCache>
            </c:strRef>
          </c:tx>
          <c:dLbls>
            <c:showVal val="1"/>
          </c:dLbls>
          <c:cat>
            <c:strRef>
              <c:f>Hoja1!$A$2:$A$8</c:f>
              <c:strCache>
                <c:ptCount val="7"/>
                <c:pt idx="0">
                  <c:v>&gt; 301</c:v>
                </c:pt>
                <c:pt idx="1">
                  <c:v>251 - 300</c:v>
                </c:pt>
                <c:pt idx="2">
                  <c:v>201 - 250</c:v>
                </c:pt>
                <c:pt idx="3">
                  <c:v>151 - 200</c:v>
                </c:pt>
                <c:pt idx="4">
                  <c:v>101 - 150</c:v>
                </c:pt>
                <c:pt idx="5">
                  <c:v>51 - 100</c:v>
                </c:pt>
                <c:pt idx="6">
                  <c:v>0 - 50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4</c:v>
                </c:pt>
                <c:pt idx="1">
                  <c:v>7</c:v>
                </c:pt>
                <c:pt idx="2">
                  <c:v>4</c:v>
                </c:pt>
                <c:pt idx="3">
                  <c:v>13</c:v>
                </c:pt>
                <c:pt idx="4">
                  <c:v>40</c:v>
                </c:pt>
                <c:pt idx="5">
                  <c:v>23</c:v>
                </c:pt>
                <c:pt idx="6">
                  <c:v>1</c:v>
                </c:pt>
              </c:numCache>
            </c:numRef>
          </c:val>
        </c:ser>
        <c:axId val="77533568"/>
        <c:axId val="77535872"/>
      </c:barChart>
      <c:catAx>
        <c:axId val="77533568"/>
        <c:scaling>
          <c:orientation val="minMax"/>
        </c:scaling>
        <c:axPos val="l"/>
        <c:majorTickMark val="none"/>
        <c:tickLblPos val="nextTo"/>
        <c:crossAx val="77535872"/>
        <c:crosses val="autoZero"/>
        <c:auto val="1"/>
        <c:lblAlgn val="ctr"/>
        <c:lblOffset val="100"/>
      </c:catAx>
      <c:valAx>
        <c:axId val="77535872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crossAx val="77533568"/>
        <c:crosses val="autoZero"/>
        <c:crossBetween val="between"/>
      </c:valAx>
    </c:plotArea>
    <c:legend>
      <c:legendPos val="b"/>
    </c:legend>
    <c:plotVisOnly val="1"/>
    <c:dispBlanksAs val="gap"/>
  </c:chart>
  <c:txPr>
    <a:bodyPr/>
    <a:lstStyle/>
    <a:p>
      <a:pPr>
        <a:defRPr sz="1800"/>
      </a:pPr>
      <a:endParaRPr lang="es-MX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Numero de casos</c:v>
                </c:pt>
              </c:strCache>
            </c:strRef>
          </c:tx>
          <c:dLbls>
            <c:showVal val="1"/>
          </c:dLbls>
          <c:cat>
            <c:strRef>
              <c:f>Hoja1!$A$2:$A$5</c:f>
              <c:strCache>
                <c:ptCount val="4"/>
                <c:pt idx="0">
                  <c:v>Infrapeso</c:v>
                </c:pt>
                <c:pt idx="1">
                  <c:v>Normal</c:v>
                </c:pt>
                <c:pt idx="2">
                  <c:v>Sobrepeso</c:v>
                </c:pt>
                <c:pt idx="3">
                  <c:v>Obesidad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</c:v>
                </c:pt>
                <c:pt idx="1">
                  <c:v>21</c:v>
                </c:pt>
                <c:pt idx="2">
                  <c:v>38</c:v>
                </c:pt>
                <c:pt idx="3">
                  <c:v>36</c:v>
                </c:pt>
              </c:numCache>
            </c:numRef>
          </c:val>
        </c:ser>
        <c:axId val="79095680"/>
        <c:axId val="79097216"/>
      </c:barChart>
      <c:catAx>
        <c:axId val="79095680"/>
        <c:scaling>
          <c:orientation val="minMax"/>
        </c:scaling>
        <c:axPos val="l"/>
        <c:majorTickMark val="none"/>
        <c:tickLblPos val="nextTo"/>
        <c:crossAx val="79097216"/>
        <c:crosses val="autoZero"/>
        <c:auto val="1"/>
        <c:lblAlgn val="ctr"/>
        <c:lblOffset val="100"/>
      </c:catAx>
      <c:valAx>
        <c:axId val="79097216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crossAx val="79095680"/>
        <c:crosses val="autoZero"/>
        <c:crossBetween val="between"/>
      </c:valAx>
    </c:plotArea>
    <c:legend>
      <c:legendPos val="b"/>
    </c:legend>
    <c:plotVisOnly val="1"/>
    <c:dispBlanksAs val="gap"/>
  </c:chart>
  <c:txPr>
    <a:bodyPr/>
    <a:lstStyle/>
    <a:p>
      <a:pPr>
        <a:defRPr sz="1800"/>
      </a:pPr>
      <a:endParaRPr lang="es-MX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Numero de casos</c:v>
                </c:pt>
              </c:strCache>
            </c:strRef>
          </c:tx>
          <c:dLbls>
            <c:showVal val="1"/>
          </c:dLbls>
          <c:cat>
            <c:strRef>
              <c:f>Hoja1!$A$2:$A$5</c:f>
              <c:strCache>
                <c:ptCount val="4"/>
                <c:pt idx="0">
                  <c:v>16 o mas</c:v>
                </c:pt>
                <c:pt idx="1">
                  <c:v>11 - 15</c:v>
                </c:pt>
                <c:pt idx="2">
                  <c:v>6 - 10</c:v>
                </c:pt>
                <c:pt idx="3">
                  <c:v>0 - 5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</c:v>
                </c:pt>
                <c:pt idx="1">
                  <c:v>19</c:v>
                </c:pt>
                <c:pt idx="2">
                  <c:v>27</c:v>
                </c:pt>
                <c:pt idx="3">
                  <c:v>37</c:v>
                </c:pt>
              </c:numCache>
            </c:numRef>
          </c:val>
        </c:ser>
        <c:axId val="81608064"/>
        <c:axId val="81609856"/>
      </c:barChart>
      <c:catAx>
        <c:axId val="81608064"/>
        <c:scaling>
          <c:orientation val="minMax"/>
        </c:scaling>
        <c:axPos val="l"/>
        <c:majorTickMark val="none"/>
        <c:tickLblPos val="nextTo"/>
        <c:crossAx val="81609856"/>
        <c:crosses val="autoZero"/>
        <c:auto val="1"/>
        <c:lblAlgn val="ctr"/>
        <c:lblOffset val="100"/>
      </c:catAx>
      <c:valAx>
        <c:axId val="81609856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crossAx val="81608064"/>
        <c:crosses val="autoZero"/>
        <c:crossBetween val="between"/>
      </c:valAx>
    </c:plotArea>
    <c:legend>
      <c:legendPos val="b"/>
    </c:legend>
    <c:plotVisOnly val="1"/>
    <c:dispBlanksAs val="gap"/>
  </c:chart>
  <c:txPr>
    <a:bodyPr/>
    <a:lstStyle/>
    <a:p>
      <a:pPr>
        <a:defRPr sz="1800"/>
      </a:pPr>
      <a:endParaRPr lang="es-MX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Número de casos</c:v>
                </c:pt>
              </c:strCache>
            </c:strRef>
          </c:tx>
          <c:dLbls>
            <c:showVal val="1"/>
          </c:dLbls>
          <c:cat>
            <c:strRef>
              <c:f>Hoja1!$A$2:$A$6</c:f>
              <c:strCache>
                <c:ptCount val="5"/>
                <c:pt idx="0">
                  <c:v>Ninguna</c:v>
                </c:pt>
                <c:pt idx="1">
                  <c:v>Procesos infecciosos no señalados </c:v>
                </c:pt>
                <c:pt idx="2">
                  <c:v>Otras no infecciosas</c:v>
                </c:pt>
                <c:pt idx="3">
                  <c:v>Infeccion de vias urinarias </c:v>
                </c:pt>
                <c:pt idx="4">
                  <c:v>Neumonia 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97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</c:ser>
        <c:axId val="81646720"/>
        <c:axId val="81648256"/>
      </c:barChart>
      <c:catAx>
        <c:axId val="81646720"/>
        <c:scaling>
          <c:orientation val="minMax"/>
        </c:scaling>
        <c:axPos val="l"/>
        <c:majorTickMark val="none"/>
        <c:tickLblPos val="nextTo"/>
        <c:crossAx val="81648256"/>
        <c:crosses val="autoZero"/>
        <c:auto val="1"/>
        <c:lblAlgn val="ctr"/>
        <c:lblOffset val="100"/>
      </c:catAx>
      <c:valAx>
        <c:axId val="81648256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crossAx val="81646720"/>
        <c:crosses val="autoZero"/>
        <c:crossBetween val="between"/>
      </c:valAx>
    </c:plotArea>
    <c:legend>
      <c:legendPos val="b"/>
    </c:legend>
    <c:plotVisOnly val="1"/>
    <c:dispBlanksAs val="gap"/>
  </c:chart>
  <c:txPr>
    <a:bodyPr/>
    <a:lstStyle/>
    <a:p>
      <a:pPr>
        <a:defRPr sz="1800"/>
      </a:pPr>
      <a:endParaRPr lang="es-MX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2BBF3-1D0E-F144-99AF-EED1FD82E9F5}" type="datetimeFigureOut">
              <a:rPr lang="es-ES" smtClean="0"/>
              <a:pPr/>
              <a:t>17/02/2017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BD60-E8C7-8845-9F4E-D27A4E3233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5409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2BBF3-1D0E-F144-99AF-EED1FD82E9F5}" type="datetimeFigureOut">
              <a:rPr lang="es-ES" smtClean="0"/>
              <a:pPr/>
              <a:t>17/02/2017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BD60-E8C7-8845-9F4E-D27A4E3233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6478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2BBF3-1D0E-F144-99AF-EED1FD82E9F5}" type="datetimeFigureOut">
              <a:rPr lang="es-ES" smtClean="0"/>
              <a:pPr/>
              <a:t>17/02/2017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BD60-E8C7-8845-9F4E-D27A4E3233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5046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2BBF3-1D0E-F144-99AF-EED1FD82E9F5}" type="datetimeFigureOut">
              <a:rPr lang="es-ES" smtClean="0"/>
              <a:pPr/>
              <a:t>17/02/2017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BD60-E8C7-8845-9F4E-D27A4E3233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0927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2BBF3-1D0E-F144-99AF-EED1FD82E9F5}" type="datetimeFigureOut">
              <a:rPr lang="es-ES" smtClean="0"/>
              <a:pPr/>
              <a:t>17/02/2017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BD60-E8C7-8845-9F4E-D27A4E3233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99504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2BBF3-1D0E-F144-99AF-EED1FD82E9F5}" type="datetimeFigureOut">
              <a:rPr lang="es-ES" smtClean="0"/>
              <a:pPr/>
              <a:t>17/02/2017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BD60-E8C7-8845-9F4E-D27A4E3233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1140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2BBF3-1D0E-F144-99AF-EED1FD82E9F5}" type="datetimeFigureOut">
              <a:rPr lang="es-ES" smtClean="0"/>
              <a:pPr/>
              <a:t>17/02/2017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BD60-E8C7-8845-9F4E-D27A4E3233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4149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2BBF3-1D0E-F144-99AF-EED1FD82E9F5}" type="datetimeFigureOut">
              <a:rPr lang="es-ES" smtClean="0"/>
              <a:pPr/>
              <a:t>17/02/2017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BD60-E8C7-8845-9F4E-D27A4E3233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52114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2BBF3-1D0E-F144-99AF-EED1FD82E9F5}" type="datetimeFigureOut">
              <a:rPr lang="es-ES" smtClean="0"/>
              <a:pPr/>
              <a:t>17/02/2017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BD60-E8C7-8845-9F4E-D27A4E3233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8705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2BBF3-1D0E-F144-99AF-EED1FD82E9F5}" type="datetimeFigureOut">
              <a:rPr lang="es-ES" smtClean="0"/>
              <a:pPr/>
              <a:t>17/02/2017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BD60-E8C7-8845-9F4E-D27A4E3233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1328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2BBF3-1D0E-F144-99AF-EED1FD82E9F5}" type="datetimeFigureOut">
              <a:rPr lang="es-ES" smtClean="0"/>
              <a:pPr/>
              <a:t>17/02/2017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BD60-E8C7-8845-9F4E-D27A4E3233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2910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2BBF3-1D0E-F144-99AF-EED1FD82E9F5}" type="datetimeFigureOut">
              <a:rPr lang="es-ES" smtClean="0"/>
              <a:pPr/>
              <a:t>17/02/2017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DBD60-E8C7-8845-9F4E-D27A4E3233DF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Imagen 6" descr="Fondo_DM2_30jul14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7000"/>
            <a:ext cx="6858000" cy="88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645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INFORME TRIMESTRAL DIABETES MELLITUS 2 UNIDAD CENTINELA* BCS</a:t>
            </a:r>
            <a:br>
              <a:rPr lang="es-ES" dirty="0" smtClean="0"/>
            </a:br>
            <a:r>
              <a:rPr lang="es-ES" dirty="0" smtClean="0"/>
              <a:t>2do TRIMESTRE 2016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Subdirección de Epidemiología</a:t>
            </a:r>
          </a:p>
          <a:p>
            <a:r>
              <a:rPr lang="es-ES" dirty="0" smtClean="0"/>
              <a:t>Baja California Sur</a:t>
            </a:r>
          </a:p>
          <a:p>
            <a:r>
              <a:rPr lang="es-ES" dirty="0" smtClean="0"/>
              <a:t>Secretaría de Salud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2133600" y="8458200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*Hospital General Juan María de Salvatierra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2023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1448972"/>
            <a:ext cx="6172200" cy="815926"/>
          </a:xfrm>
        </p:spPr>
        <p:txBody>
          <a:bodyPr>
            <a:noAutofit/>
          </a:bodyPr>
          <a:lstStyle/>
          <a:p>
            <a:r>
              <a:rPr lang="es-MX" sz="1800" b="1" dirty="0" smtClean="0"/>
              <a:t>Gráfico 9. </a:t>
            </a:r>
            <a:r>
              <a:rPr lang="es-MX" sz="1800" dirty="0" smtClean="0"/>
              <a:t>Complicaciones Intrahospitalarias Pacientes Registrados Unidad Centinela* BCS  ABR-JUN 2016</a:t>
            </a:r>
            <a:endParaRPr lang="es-MX" sz="1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32033218"/>
              </p:ext>
            </p:extLst>
          </p:nvPr>
        </p:nvGraphicFramePr>
        <p:xfrm>
          <a:off x="342900" y="2133599"/>
          <a:ext cx="6172200" cy="5791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871003" y="1026941"/>
            <a:ext cx="412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BAJA CALIFORNIA SUR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550120" y="8792278"/>
            <a:ext cx="3757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100" dirty="0" smtClean="0"/>
              <a:t>Fuente: RHOVE, plataforma de diabéticos tipo II hospitalizados</a:t>
            </a:r>
            <a:endParaRPr lang="es-MX" sz="11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123950" y="7924800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*Hospital General Juan María de Salvatierra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9171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1448972"/>
            <a:ext cx="6172200" cy="815926"/>
          </a:xfrm>
        </p:spPr>
        <p:txBody>
          <a:bodyPr>
            <a:noAutofit/>
          </a:bodyPr>
          <a:lstStyle/>
          <a:p>
            <a:r>
              <a:rPr lang="es-MX" sz="1800" b="1" dirty="0" smtClean="0"/>
              <a:t>Gráfico 10</a:t>
            </a:r>
            <a:r>
              <a:rPr lang="es-MX" sz="1800" dirty="0" smtClean="0"/>
              <a:t>. Discapacidad en Pacientes Registrados  Unidad Centinela* BCS ABR-JUN 2016</a:t>
            </a:r>
            <a:endParaRPr lang="es-MX" sz="1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02703491"/>
              </p:ext>
            </p:extLst>
          </p:nvPr>
        </p:nvGraphicFramePr>
        <p:xfrm>
          <a:off x="342900" y="2133599"/>
          <a:ext cx="6172200" cy="584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871003" y="1026941"/>
            <a:ext cx="412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BAJA CALIFORNIA SUR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550120" y="8792278"/>
            <a:ext cx="3757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100" dirty="0" smtClean="0"/>
              <a:t>Fuente: RHOVE, plataforma de diabéticos tipo II hospitalizados</a:t>
            </a:r>
            <a:endParaRPr lang="es-MX" sz="11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535137" y="7981950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*Hospital General Juan María de Salvatierra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700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1448972"/>
            <a:ext cx="6172200" cy="815926"/>
          </a:xfrm>
        </p:spPr>
        <p:txBody>
          <a:bodyPr>
            <a:noAutofit/>
          </a:bodyPr>
          <a:lstStyle/>
          <a:p>
            <a:r>
              <a:rPr lang="es-MX" sz="1800" b="1" dirty="0" smtClean="0"/>
              <a:t>Gráfico 1</a:t>
            </a:r>
            <a:r>
              <a:rPr lang="es-MX" sz="1800" dirty="0" smtClean="0"/>
              <a:t> Casos de Primera vez y Subsecuentes Registrados Unidad Centinela* BCS ABR-JUN 2016</a:t>
            </a:r>
            <a:endParaRPr lang="es-MX" sz="1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68974357"/>
              </p:ext>
            </p:extLst>
          </p:nvPr>
        </p:nvGraphicFramePr>
        <p:xfrm>
          <a:off x="342900" y="2133599"/>
          <a:ext cx="6172200" cy="6658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871003" y="1026941"/>
            <a:ext cx="412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UNIDAD CENTINELA BCS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550120" y="8792278"/>
            <a:ext cx="3757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100" dirty="0" smtClean="0"/>
              <a:t>Fuente: RHOVE, plataforma de diabéticos tipo II hospitalizados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xmlns="" val="2402384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1448972"/>
            <a:ext cx="6172200" cy="815926"/>
          </a:xfrm>
        </p:spPr>
        <p:txBody>
          <a:bodyPr>
            <a:noAutofit/>
          </a:bodyPr>
          <a:lstStyle/>
          <a:p>
            <a:r>
              <a:rPr lang="es-MX" sz="1800" b="1" dirty="0" smtClean="0"/>
              <a:t>Gráfico 2</a:t>
            </a:r>
            <a:r>
              <a:rPr lang="es-MX" sz="1800" dirty="0" smtClean="0"/>
              <a:t>. Casos Registrados por Grupo Etario y Sexo Unidad Centinela* BCS ABR-JUN 2016</a:t>
            </a:r>
            <a:endParaRPr lang="es-MX" sz="1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10990344"/>
              </p:ext>
            </p:extLst>
          </p:nvPr>
        </p:nvGraphicFramePr>
        <p:xfrm>
          <a:off x="342900" y="2133599"/>
          <a:ext cx="6172200" cy="5962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871003" y="1026941"/>
            <a:ext cx="412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BAJA CALIFORNIA SUR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550120" y="8792278"/>
            <a:ext cx="3757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100" dirty="0" smtClean="0"/>
              <a:t>Fuente: RHOVE, plataforma de diabéticos tipo II hospitalizados</a:t>
            </a:r>
            <a:endParaRPr lang="es-MX" sz="11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550120" y="8088868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*Hospital General Juan María de Salvatierra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2625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1448972"/>
            <a:ext cx="6172200" cy="815926"/>
          </a:xfrm>
        </p:spPr>
        <p:txBody>
          <a:bodyPr>
            <a:noAutofit/>
          </a:bodyPr>
          <a:lstStyle/>
          <a:p>
            <a:r>
              <a:rPr lang="es-MX" sz="1800" b="1" dirty="0" smtClean="0"/>
              <a:t>Gráfico 3</a:t>
            </a:r>
            <a:r>
              <a:rPr lang="es-MX" sz="1800" dirty="0" smtClean="0"/>
              <a:t>. Manejo Terapéutico Reportado al Ingreso Unidad Centinela* BCS ABR-JUN 2016</a:t>
            </a:r>
            <a:endParaRPr lang="es-MX" sz="1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97339721"/>
              </p:ext>
            </p:extLst>
          </p:nvPr>
        </p:nvGraphicFramePr>
        <p:xfrm>
          <a:off x="342900" y="2133599"/>
          <a:ext cx="6172200" cy="5943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871003" y="1026941"/>
            <a:ext cx="412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BAJA CALIFORNIA SUR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550120" y="8792278"/>
            <a:ext cx="3757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100" dirty="0" smtClean="0"/>
              <a:t>Fuente: RHOVE, plataforma de diabéticos tipo II hospitalizados</a:t>
            </a:r>
            <a:endParaRPr lang="es-MX" sz="11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535137" y="8077200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*Hospital General Juan María de Salvatierra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5642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1448972"/>
            <a:ext cx="6172200" cy="815926"/>
          </a:xfrm>
        </p:spPr>
        <p:txBody>
          <a:bodyPr>
            <a:noAutofit/>
          </a:bodyPr>
          <a:lstStyle/>
          <a:p>
            <a:r>
              <a:rPr lang="es-MX" sz="1800" b="1" dirty="0" smtClean="0"/>
              <a:t>Gráfico 4</a:t>
            </a:r>
            <a:r>
              <a:rPr lang="es-MX" sz="1800" dirty="0" smtClean="0"/>
              <a:t> Niveles de Glucemia al Ingreso Unidad Centinela* BCS  ABR-JUN 2016</a:t>
            </a:r>
            <a:endParaRPr lang="es-MX" sz="1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8498074"/>
              </p:ext>
            </p:extLst>
          </p:nvPr>
        </p:nvGraphicFramePr>
        <p:xfrm>
          <a:off x="342900" y="2133599"/>
          <a:ext cx="6172200" cy="5962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871003" y="1026941"/>
            <a:ext cx="412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BAJA CALIFORNIA SUR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550120" y="8792278"/>
            <a:ext cx="3757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100" dirty="0" smtClean="0"/>
              <a:t>Fuente: RHOVE, plataforma de diabéticos tipo II hospitalizados</a:t>
            </a:r>
            <a:endParaRPr lang="es-MX" sz="11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535137" y="8096250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*Hospital General Juan María de Salvatierra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5394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1448972"/>
            <a:ext cx="6172200" cy="815926"/>
          </a:xfrm>
        </p:spPr>
        <p:txBody>
          <a:bodyPr>
            <a:noAutofit/>
          </a:bodyPr>
          <a:lstStyle/>
          <a:p>
            <a:r>
              <a:rPr lang="es-MX" sz="1800" b="1" dirty="0" smtClean="0"/>
              <a:t>Gráfico 5</a:t>
            </a:r>
            <a:r>
              <a:rPr lang="es-MX" sz="1800" dirty="0" smtClean="0"/>
              <a:t> Manejo Terapéutico Reportado al Egreso Unidad Centinela* BCS ABR-JUN 2016</a:t>
            </a:r>
            <a:endParaRPr lang="es-MX" sz="1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80820603"/>
              </p:ext>
            </p:extLst>
          </p:nvPr>
        </p:nvGraphicFramePr>
        <p:xfrm>
          <a:off x="342900" y="2133599"/>
          <a:ext cx="6172200" cy="5581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871003" y="1026941"/>
            <a:ext cx="412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BAJA CALIFORNIA SUR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550120" y="8792278"/>
            <a:ext cx="3757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100" dirty="0" smtClean="0"/>
              <a:t>Fuente: RHOVE, plataforma de diabéticos tipo II hospitalizados</a:t>
            </a:r>
            <a:endParaRPr lang="es-MX" sz="11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535137" y="7715250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*Hospital General Juan María de Salvatierra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819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1448972"/>
            <a:ext cx="6172200" cy="815926"/>
          </a:xfrm>
        </p:spPr>
        <p:txBody>
          <a:bodyPr>
            <a:noAutofit/>
          </a:bodyPr>
          <a:lstStyle/>
          <a:p>
            <a:r>
              <a:rPr lang="es-MX" sz="1800" b="1" dirty="0" smtClean="0"/>
              <a:t>Gráfico 6</a:t>
            </a:r>
            <a:r>
              <a:rPr lang="es-MX" sz="1800" dirty="0" smtClean="0"/>
              <a:t> Niveles de Glucemia al Egreso  Unidad Centinela* BCS ABR-JUN 2016</a:t>
            </a:r>
            <a:endParaRPr lang="es-MX" sz="1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50117957"/>
              </p:ext>
            </p:extLst>
          </p:nvPr>
        </p:nvGraphicFramePr>
        <p:xfrm>
          <a:off x="342900" y="2133599"/>
          <a:ext cx="6172200" cy="5981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871003" y="1026941"/>
            <a:ext cx="412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BAJA CALIFORNIA SUR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550120" y="8792278"/>
            <a:ext cx="3757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100" dirty="0" smtClean="0"/>
              <a:t>Fuente: RHOVE, plataforma de diabéticos tipo II hospitalizados</a:t>
            </a:r>
            <a:endParaRPr lang="es-MX" sz="11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295400" y="8088868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*Hospital General Juan María de Salvatierra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858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1448972"/>
            <a:ext cx="6172200" cy="815926"/>
          </a:xfrm>
        </p:spPr>
        <p:txBody>
          <a:bodyPr>
            <a:noAutofit/>
          </a:bodyPr>
          <a:lstStyle/>
          <a:p>
            <a:r>
              <a:rPr lang="es-MX" sz="1800" b="1" dirty="0" smtClean="0"/>
              <a:t>Gráfico 7</a:t>
            </a:r>
            <a:r>
              <a:rPr lang="es-MX" sz="1800" dirty="0" smtClean="0"/>
              <a:t>. IMC de Pacientes Registrados Unidad Centinela* BCS ABR-JUN 2016</a:t>
            </a:r>
            <a:endParaRPr lang="es-MX" sz="1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18687122"/>
              </p:ext>
            </p:extLst>
          </p:nvPr>
        </p:nvGraphicFramePr>
        <p:xfrm>
          <a:off x="342900" y="2133599"/>
          <a:ext cx="6172200" cy="5829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871003" y="1026941"/>
            <a:ext cx="412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BAJA CALIFORNIA SUR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550120" y="8792278"/>
            <a:ext cx="3757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100" dirty="0" smtClean="0"/>
              <a:t>Fuente: RHOVE, plataforma de diabéticos tipo II hospitalizados</a:t>
            </a:r>
            <a:endParaRPr lang="es-MX" sz="11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550120" y="7962900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*Hospital General Juan María de Salvatierra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9248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1448972"/>
            <a:ext cx="6172200" cy="815926"/>
          </a:xfrm>
        </p:spPr>
        <p:txBody>
          <a:bodyPr>
            <a:noAutofit/>
          </a:bodyPr>
          <a:lstStyle/>
          <a:p>
            <a:r>
              <a:rPr lang="es-MX" sz="1800" b="1" dirty="0" smtClean="0"/>
              <a:t>Gráfico 8</a:t>
            </a:r>
            <a:r>
              <a:rPr lang="es-MX" sz="1800" dirty="0" smtClean="0"/>
              <a:t>. Días de Estancias Intrahospitalaria en Pacientes Registrados Unidad Centinela* BCS  ABR-JUN 2016</a:t>
            </a:r>
            <a:endParaRPr lang="es-MX" sz="1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54987002"/>
              </p:ext>
            </p:extLst>
          </p:nvPr>
        </p:nvGraphicFramePr>
        <p:xfrm>
          <a:off x="342900" y="2133599"/>
          <a:ext cx="6172200" cy="563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871003" y="1026941"/>
            <a:ext cx="412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BAJA CALIFORNIA SUR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550120" y="8792278"/>
            <a:ext cx="3757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100" dirty="0" smtClean="0"/>
              <a:t>Fuente: RHOVE, plataforma de diabéticos tipo II hospitalizados</a:t>
            </a:r>
            <a:endParaRPr lang="es-MX" sz="11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535137" y="7772400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*Hospital General Juan María de Salvatierra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7123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357</Words>
  <Application>Microsoft Office PowerPoint</Application>
  <PresentationFormat>Carta (216 x 279 mm)</PresentationFormat>
  <Paragraphs>44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INFORME TRIMESTRAL DIABETES MELLITUS 2 UNIDAD CENTINELA* BCS 2do TRIMESTRE 2016</vt:lpstr>
      <vt:lpstr>Gráfico 1 Casos de Primera vez y Subsecuentes Registrados Unidad Centinela* BCS ABR-JUN 2016</vt:lpstr>
      <vt:lpstr>Gráfico 2. Casos Registrados por Grupo Etario y Sexo Unidad Centinela* BCS ABR-JUN 2016</vt:lpstr>
      <vt:lpstr>Gráfico 3. Manejo Terapéutico Reportado al Ingreso Unidad Centinela* BCS ABR-JUN 2016</vt:lpstr>
      <vt:lpstr>Gráfico 4 Niveles de Glucemia al Ingreso Unidad Centinela* BCS  ABR-JUN 2016</vt:lpstr>
      <vt:lpstr>Gráfico 5 Manejo Terapéutico Reportado al Egreso Unidad Centinela* BCS ABR-JUN 2016</vt:lpstr>
      <vt:lpstr>Gráfico 6 Niveles de Glucemia al Egreso  Unidad Centinela* BCS ABR-JUN 2016</vt:lpstr>
      <vt:lpstr>Gráfico 7. IMC de Pacientes Registrados Unidad Centinela* BCS ABR-JUN 2016</vt:lpstr>
      <vt:lpstr>Gráfico 8. Días de Estancias Intrahospitalaria en Pacientes Registrados Unidad Centinela* BCS  ABR-JUN 2016</vt:lpstr>
      <vt:lpstr>Gráfico 9. Complicaciones Intrahospitalarias Pacientes Registrados Unidad Centinela* BCS  ABR-JUN 2016</vt:lpstr>
      <vt:lpstr>Gráfico 10. Discapacidad en Pacientes Registrados  Unidad Centinela* BCS ABR-JUN 2016</vt:lpstr>
    </vt:vector>
  </TitlesOfParts>
  <Company>DGE · Salud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Brenda Escobedo</dc:creator>
  <cp:lastModifiedBy>Mauricio Bernal Hernández</cp:lastModifiedBy>
  <cp:revision>54</cp:revision>
  <dcterms:created xsi:type="dcterms:W3CDTF">2014-07-31T14:45:51Z</dcterms:created>
  <dcterms:modified xsi:type="dcterms:W3CDTF">2017-02-17T20:02:04Z</dcterms:modified>
</cp:coreProperties>
</file>